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64" r:id="rId2"/>
    <p:sldId id="258" r:id="rId3"/>
    <p:sldId id="260" r:id="rId4"/>
    <p:sldId id="265" r:id="rId5"/>
    <p:sldId id="284" r:id="rId6"/>
    <p:sldId id="275" r:id="rId7"/>
    <p:sldId id="276" r:id="rId8"/>
    <p:sldId id="278" r:id="rId9"/>
    <p:sldId id="279" r:id="rId10"/>
    <p:sldId id="280" r:id="rId11"/>
    <p:sldId id="281" r:id="rId12"/>
    <p:sldId id="282" r:id="rId13"/>
    <p:sldId id="283" r:id="rId14"/>
    <p:sldId id="285" r:id="rId15"/>
    <p:sldId id="269" r:id="rId16"/>
    <p:sldId id="270" r:id="rId17"/>
  </p:sldIdLst>
  <p:sldSz cx="10972800" cy="8229600" type="B4JIS"/>
  <p:notesSz cx="8229600" cy="146304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2" autoAdjust="0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6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0" cy="69742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0" cy="69742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051688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5507358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2"/>
            <a:ext cx="9464040" cy="15906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3006090"/>
            <a:ext cx="4642008" cy="44215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2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190759" y="169709"/>
            <a:ext cx="5984285" cy="9397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4920"/>
              </a:lnSpc>
            </a:pPr>
            <a:r>
              <a:rPr lang="en-US" sz="3300" b="1" dirty="0">
                <a:solidFill>
                  <a:srgbClr val="396AF1"/>
                </a:solidFill>
                <a:latin typeface="Barlow" pitchFamily="34" charset="0"/>
              </a:rPr>
              <a:t>2023</a:t>
            </a:r>
            <a:r>
              <a:rPr lang="zh-CN" altLang="en-US" sz="3300" b="1" dirty="0">
                <a:solidFill>
                  <a:srgbClr val="396AF1"/>
                </a:solidFill>
                <a:latin typeface="Barlow" pitchFamily="34" charset="0"/>
              </a:rPr>
              <a:t>物理实验创新设计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3910103" y="2909122"/>
            <a:ext cx="8478543" cy="19841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100"/>
              </a:lnSpc>
            </a:pPr>
            <a:r>
              <a:rPr lang="en-US" altLang="zh-CN" sz="8625" dirty="0">
                <a:latin typeface="幼圆" panose="02010509060101010101" pitchFamily="49" charset="-122"/>
                <a:ea typeface="幼圆" panose="02010509060101010101" pitchFamily="49" charset="-122"/>
                <a:cs typeface="+mj-lt"/>
              </a:rPr>
              <a:t>7.</a:t>
            </a:r>
            <a:r>
              <a:rPr lang="zh-CN" altLang="en-US" sz="8625" dirty="0">
                <a:latin typeface="幼圆" panose="02010509060101010101" pitchFamily="49" charset="-122"/>
                <a:ea typeface="幼圆" panose="02010509060101010101" pitchFamily="49" charset="-122"/>
                <a:cs typeface="+mj-lt"/>
              </a:rPr>
              <a:t>巨型发声板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123977" y="6987291"/>
            <a:ext cx="7081891" cy="427217"/>
            <a:chOff x="833199" y="5916812"/>
            <a:chExt cx="2847142" cy="388858"/>
          </a:xfrm>
        </p:grpSpPr>
        <p:sp>
          <p:nvSpPr>
            <p:cNvPr id="6" name="Shape 3"/>
            <p:cNvSpPr/>
            <p:nvPr/>
          </p:nvSpPr>
          <p:spPr>
            <a:xfrm>
              <a:off x="833199" y="5950268"/>
              <a:ext cx="355402" cy="355402"/>
            </a:xfrm>
            <a:prstGeom prst="roundRect">
              <a:avLst>
                <a:gd name="adj" fmla="val 25726039"/>
              </a:avLst>
            </a:prstGeom>
            <a:solidFill>
              <a:schemeClr val="accent1">
                <a:lumMod val="75000"/>
              </a:schemeClr>
            </a:solidFill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188601" y="5916812"/>
              <a:ext cx="2491740" cy="388858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r>
                <a:rPr lang="zh-CN" altLang="en-US" sz="2400" b="1" dirty="0">
                  <a:latin typeface="+mj-lt"/>
                </a:rPr>
                <a:t>汇报人：何政轩</a:t>
              </a:r>
              <a:r>
                <a:rPr lang="en-US" altLang="zh-CN" sz="2400" b="1" dirty="0">
                  <a:latin typeface="+mj-lt"/>
                </a:rPr>
                <a:t> </a:t>
              </a:r>
              <a:r>
                <a:rPr lang="zh-CN" altLang="en-US" sz="2400" b="1" dirty="0">
                  <a:latin typeface="+mj-lt"/>
                </a:rPr>
                <a:t>宁洪斌</a:t>
              </a:r>
              <a:r>
                <a:rPr lang="en-US" altLang="zh-CN" sz="2400" b="1" dirty="0">
                  <a:latin typeface="+mj-lt"/>
                </a:rPr>
                <a:t>  </a:t>
              </a:r>
              <a:r>
                <a:rPr lang="zh-CN" altLang="en-US" sz="2400" b="1" dirty="0">
                  <a:latin typeface="+mj-lt"/>
                </a:rPr>
                <a:t>方俊添</a:t>
              </a:r>
              <a:r>
                <a:rPr lang="en-US" altLang="zh-CN" sz="2400" b="1" dirty="0">
                  <a:latin typeface="+mj-lt"/>
                </a:rPr>
                <a:t>		</a:t>
              </a:r>
              <a:r>
                <a:rPr lang="zh-CN" altLang="en-US" sz="2400" b="1" dirty="0">
                  <a:latin typeface="+mj-lt"/>
                </a:rPr>
                <a:t>  </a:t>
              </a:r>
              <a:r>
                <a:rPr lang="en-US" altLang="zh-CN" sz="2400" b="1" dirty="0">
                  <a:latin typeface="+mj-lt"/>
                </a:rPr>
                <a:t>2023/10/29</a:t>
              </a:r>
              <a:endParaRPr lang="zh-CN" altLang="en-US" sz="2400" b="1" dirty="0">
                <a:latin typeface="+mj-lt"/>
              </a:endParaRPr>
            </a:p>
          </p:txBody>
        </p:sp>
      </p:grpSp>
      <p:pic>
        <p:nvPicPr>
          <p:cNvPr id="12" name="图片 11" descr="u=287402967,2990426709&amp;fm=26&amp;gp=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456" y="2049274"/>
            <a:ext cx="2628521" cy="2628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2756DB-28E1-46A4-BB7F-B6D297AAE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374" y="4613469"/>
            <a:ext cx="1984138" cy="19841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4910" y="907415"/>
            <a:ext cx="8813165" cy="57810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800"/>
              <a:t>Resonance effect (共振效应) : 共振是一个物理现象，当一个系统受到外部激励的频率与系统的自然频率匹配时，系统的振幅会显著增加。这种现象被称为共振效应。在给定的上下文中，可能是指一个系统 (可能是振动系统、声学系统等)在不同输入频率下发生共振的现象shown for various input frequencies and damping coefficients (对于不同的输入频率和阻尼系数显示) : 这部分说明了展示共振效应的条件。作者可能进行了一系列实验或模拟，改变了输入频率和阻尼系数，然后观察了系统的响应，特别是是否发生了共振。</a:t>
            </a:r>
          </a:p>
          <a:p>
            <a:r>
              <a:rPr lang="zh-CN" altLang="en-US" sz="2800"/>
              <a:t>综合起来，整个句子描述了一个研究或实验，其中展示了系统在不同输入频率和不同阻尼系数下的共振效应。这对于理解系统的动态行为、优化系统设计或预测共振发生的条件都是非常重要的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4610" y="1849755"/>
            <a:ext cx="808418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/>
              <a:t>6</a:t>
            </a:r>
            <a:r>
              <a:rPr lang="zh-CN" altLang="en-US" sz="3600"/>
              <a:t>. **分析数据：** 根据记录的音频，将其上传到</a:t>
            </a:r>
            <a:r>
              <a:rPr lang="en-US" altLang="zh-CN" sz="3600"/>
              <a:t>MATLAB</a:t>
            </a:r>
            <a:r>
              <a:rPr lang="zh-CN" altLang="en-US" sz="3600"/>
              <a:t>分析，确定板材的共振频率。这可能涉及到查找频谱图上的峰值，或者进行进一步的信号处理和分析。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312022203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5670"/>
            <a:ext cx="10972800" cy="3644265"/>
          </a:xfrm>
          <a:prstGeom prst="rect">
            <a:avLst/>
          </a:prstGeom>
        </p:spPr>
      </p:pic>
      <p:pic>
        <p:nvPicPr>
          <p:cNvPr id="3" name="绿_0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950" y="5024755"/>
            <a:ext cx="1612265" cy="1198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312022210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9160"/>
            <a:ext cx="10615295" cy="3284855"/>
          </a:xfrm>
          <a:prstGeom prst="rect">
            <a:avLst/>
          </a:prstGeom>
        </p:spPr>
      </p:pic>
      <p:pic>
        <p:nvPicPr>
          <p:cNvPr id="3" name="紫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2980" y="4617720"/>
            <a:ext cx="1402715" cy="1296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6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92655" y="1452880"/>
            <a:ext cx="56235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实验中出现的问题：</a:t>
            </a:r>
          </a:p>
          <a:p>
            <a:r>
              <a:rPr lang="en-US" altLang="zh-CN" sz="3600"/>
              <a:t>1.</a:t>
            </a:r>
            <a:r>
              <a:rPr lang="zh-CN" altLang="en-US" sz="3600"/>
              <a:t>杂音不好去除</a:t>
            </a:r>
          </a:p>
          <a:p>
            <a:r>
              <a:rPr lang="en-US" altLang="zh-CN" sz="3600"/>
              <a:t>2.</a:t>
            </a:r>
            <a:r>
              <a:rPr lang="zh-CN" altLang="en-US" sz="3600"/>
              <a:t>材料种类有限</a:t>
            </a:r>
          </a:p>
          <a:p>
            <a:r>
              <a:rPr lang="en-US" altLang="zh-CN" sz="3600"/>
              <a:t>3.</a:t>
            </a:r>
            <a:r>
              <a:rPr lang="zh-CN" altLang="en-US" sz="3600"/>
              <a:t>自身专业知识不够过硬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13162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624900" y="1278646"/>
            <a:ext cx="3332917" cy="5207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00"/>
              </a:lnSpc>
            </a:pPr>
            <a:r>
              <a:rPr lang="zh-CN" altLang="en-US" sz="48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结语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24899" y="2373085"/>
            <a:ext cx="8232021" cy="21138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	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对于这个现象的进一步研究和调查，可以考虑改变施加在板上的力的性质和大小、板的尺寸和形状以及周围环境的物理性质等变量，观察这些因素如何影响所产生的声音 。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此外，可以使用现代技术，如高速摄像机和计算机模拟，来更深入地理解这个现象的物理机制。</a:t>
            </a:r>
            <a:endParaRPr 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046697" y="629"/>
            <a:ext cx="1937657" cy="822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9046697" y="4938517"/>
            <a:ext cx="1937657" cy="870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 6"/>
          <p:cNvSpPr/>
          <p:nvPr/>
        </p:nvSpPr>
        <p:spPr>
          <a:xfrm>
            <a:off x="8684558" y="273293"/>
            <a:ext cx="2661932" cy="72669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现象</a:t>
            </a:r>
            <a:r>
              <a:rPr lang="en-US" sz="3600" b="1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描述</a:t>
            </a:r>
            <a:endParaRPr lang="en-US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简单实验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原理解释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因素分析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总结反思</a:t>
            </a:r>
            <a:endParaRPr lang="en-US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EEEFF5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1"/>
          <p:cNvSpPr/>
          <p:nvPr/>
        </p:nvSpPr>
        <p:spPr>
          <a:xfrm>
            <a:off x="190759" y="169709"/>
            <a:ext cx="5984285" cy="9397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4920"/>
              </a:lnSpc>
            </a:pPr>
            <a:r>
              <a:rPr lang="en-US" sz="3300" b="1" dirty="0">
                <a:solidFill>
                  <a:srgbClr val="396AF1"/>
                </a:solidFill>
                <a:latin typeface="Barlow" pitchFamily="34" charset="0"/>
              </a:rPr>
              <a:t>2023</a:t>
            </a:r>
            <a:r>
              <a:rPr lang="zh-CN" altLang="en-US" sz="3300" b="1" dirty="0">
                <a:solidFill>
                  <a:srgbClr val="396AF1"/>
                </a:solidFill>
                <a:latin typeface="Barlow" pitchFamily="34" charset="0"/>
              </a:rPr>
              <a:t>物理实验创新设计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1443349" y="2653941"/>
            <a:ext cx="9901591" cy="33414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100"/>
              </a:lnSpc>
            </a:pPr>
            <a:r>
              <a:rPr lang="zh-CN" altLang="en-US" sz="8625" dirty="0">
                <a:latin typeface="华文楷体" panose="02010600040101010101" pitchFamily="2" charset="-122"/>
                <a:ea typeface="华文楷体" panose="02010600040101010101" pitchFamily="2" charset="-122"/>
                <a:cs typeface="+mj-lt"/>
              </a:rPr>
              <a:t>感谢聆听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123977" y="6987291"/>
            <a:ext cx="7081891" cy="427217"/>
            <a:chOff x="833199" y="5916812"/>
            <a:chExt cx="2847142" cy="388858"/>
          </a:xfrm>
        </p:grpSpPr>
        <p:sp>
          <p:nvSpPr>
            <p:cNvPr id="6" name="Shape 3"/>
            <p:cNvSpPr/>
            <p:nvPr/>
          </p:nvSpPr>
          <p:spPr>
            <a:xfrm>
              <a:off x="833199" y="5950268"/>
              <a:ext cx="355402" cy="355402"/>
            </a:xfrm>
            <a:prstGeom prst="roundRect">
              <a:avLst>
                <a:gd name="adj" fmla="val 25726039"/>
              </a:avLst>
            </a:prstGeom>
            <a:solidFill>
              <a:schemeClr val="accent1">
                <a:lumMod val="75000"/>
              </a:schemeClr>
            </a:solidFill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188601" y="5916812"/>
              <a:ext cx="2491740" cy="388858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r>
                <a:rPr lang="zh-CN" altLang="en-US" sz="2400" b="1" dirty="0">
                  <a:latin typeface="+mj-lt"/>
                </a:rPr>
                <a:t>汇报人：何政轩</a:t>
              </a:r>
              <a:r>
                <a:rPr lang="en-US" altLang="zh-CN" sz="2400" b="1" dirty="0">
                  <a:latin typeface="+mj-lt"/>
                </a:rPr>
                <a:t> </a:t>
              </a:r>
              <a:r>
                <a:rPr lang="zh-CN" altLang="en-US" sz="2400" b="1" dirty="0">
                  <a:latin typeface="+mj-lt"/>
                </a:rPr>
                <a:t>宁洪斌</a:t>
              </a:r>
              <a:r>
                <a:rPr lang="en-US" altLang="zh-CN" sz="2400" b="1" dirty="0">
                  <a:latin typeface="+mj-lt"/>
                </a:rPr>
                <a:t>  </a:t>
              </a:r>
              <a:r>
                <a:rPr lang="zh-CN" altLang="en-US" sz="2400" b="1" dirty="0">
                  <a:latin typeface="+mj-lt"/>
                </a:rPr>
                <a:t>方俊添</a:t>
              </a:r>
              <a:r>
                <a:rPr lang="en-US" altLang="zh-CN" sz="2400" b="1" dirty="0">
                  <a:latin typeface="+mj-lt"/>
                </a:rPr>
                <a:t>		</a:t>
              </a:r>
              <a:r>
                <a:rPr lang="zh-CN" altLang="en-US" sz="2400" b="1" dirty="0">
                  <a:latin typeface="+mj-lt"/>
                </a:rPr>
                <a:t>  </a:t>
              </a:r>
              <a:r>
                <a:rPr lang="en-US" altLang="zh-CN" sz="2400" b="1" dirty="0">
                  <a:latin typeface="+mj-lt"/>
                </a:rPr>
                <a:t>2023/10/29</a:t>
              </a:r>
              <a:endParaRPr lang="zh-CN" altLang="en-US" sz="2400" b="1" dirty="0">
                <a:latin typeface="+mj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6BAE63CF-A18E-45D1-9FB2-730D4724D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63" y="4726721"/>
            <a:ext cx="2166827" cy="21668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1233081" y="1698135"/>
            <a:ext cx="3332917" cy="5207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00"/>
              </a:lnSpc>
            </a:pPr>
            <a:r>
              <a:rPr lang="en-US" sz="48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前言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1722937" y="2987548"/>
            <a:ext cx="8463054" cy="2181046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2400" dirty="0">
                <a:solidFill>
                  <a:srgbClr val="272525"/>
                </a:solidFill>
                <a:latin typeface="+mj-lt"/>
                <a:ea typeface="Montserrat" pitchFamily="34" charset="-122"/>
                <a:cs typeface="Montserrat" pitchFamily="34" charset="-120"/>
              </a:rPr>
              <a:t>	想象一下，当你拿起一块纸板并用手指轻轻弯曲它时，你会听到一种脆响的声音。这是因为纸板在弯曲时产生了振动，而这种振动通过空气传播，形成了声音。</a:t>
            </a:r>
          </a:p>
          <a:p>
            <a:r>
              <a:rPr lang="en-US" altLang="zh-CN" sz="2400" dirty="0">
                <a:solidFill>
                  <a:srgbClr val="272525"/>
                </a:solidFill>
                <a:latin typeface="+mj-lt"/>
                <a:ea typeface="Montserrat" pitchFamily="34" charset="-122"/>
                <a:cs typeface="Montserrat" pitchFamily="34" charset="-120"/>
              </a:rPr>
              <a:t>	类似地，当一个大型、薄型和灵活的板材被弯曲时，它的不同部分会发生相对运动，引起板材内部的应力和振动。这些应力和振动会通过板材和周围空气的相互作用传播出去，产生声音。</a:t>
            </a:r>
            <a:endParaRPr lang="en-US" altLang="zh-CN" sz="2400" dirty="0">
              <a:latin typeface="+mj-lt"/>
            </a:endParaRPr>
          </a:p>
          <a:p>
            <a:pPr>
              <a:lnSpc>
                <a:spcPts val="2100"/>
              </a:lnSpc>
            </a:pPr>
            <a:endParaRPr lang="en-US" sz="1315" dirty="0"/>
          </a:p>
        </p:txBody>
      </p:sp>
      <p:sp>
        <p:nvSpPr>
          <p:cNvPr id="6" name="Text 3"/>
          <p:cNvSpPr/>
          <p:nvPr/>
        </p:nvSpPr>
        <p:spPr>
          <a:xfrm>
            <a:off x="1320165" y="4635492"/>
            <a:ext cx="8332470" cy="53310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100"/>
              </a:lnSpc>
            </a:pPr>
            <a:endParaRPr lang="en-US" sz="1315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02124" cy="8021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1301048" y="685228"/>
            <a:ext cx="3305414" cy="51640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065"/>
              </a:lnSpc>
            </a:pPr>
            <a:r>
              <a:rPr lang="en-US" sz="48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原理</a:t>
            </a:r>
            <a:endParaRPr lang="en-US" sz="3255" dirty="0"/>
          </a:p>
        </p:txBody>
      </p:sp>
      <p:sp>
        <p:nvSpPr>
          <p:cNvPr id="5" name="Text 2"/>
          <p:cNvSpPr/>
          <p:nvPr/>
        </p:nvSpPr>
        <p:spPr>
          <a:xfrm>
            <a:off x="1381096" y="1334709"/>
            <a:ext cx="7579162" cy="2244468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32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巨型发声板的现象可以通过共振引起。当一个大而薄的板被弯曲时，它的弹性使得板的不同部分以不同的频率振动。这种振动可以导致板的共振，产生一种特殊的音响效果，有时会表现为响亮而不寻常的呼啸声。</a:t>
            </a:r>
          </a:p>
        </p:txBody>
      </p:sp>
      <p:sp>
        <p:nvSpPr>
          <p:cNvPr id="6" name="Text 3"/>
          <p:cNvSpPr/>
          <p:nvPr/>
        </p:nvSpPr>
        <p:spPr>
          <a:xfrm>
            <a:off x="1281290" y="5046036"/>
            <a:ext cx="3305414" cy="51640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065"/>
              </a:lnSpc>
            </a:pPr>
            <a:r>
              <a:rPr lang="en-US" sz="44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影响因素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1519835" y="4482524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080"/>
              </a:lnSpc>
            </a:pP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160287" y="5755939"/>
            <a:ext cx="6503658" cy="2842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880"/>
              </a:lnSpc>
            </a:pPr>
            <a:r>
              <a:rPr lang="en-US" sz="32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	</a:t>
            </a:r>
            <a:r>
              <a:rPr lang="en-US" sz="3200" dirty="0" err="1"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材料</a:t>
            </a:r>
            <a:endParaRPr lang="en-US" sz="3200" dirty="0"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>
              <a:lnSpc>
                <a:spcPts val="4880"/>
              </a:lnSpc>
            </a:pP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	</a:t>
            </a:r>
            <a:r>
              <a:rPr lang="en-US" altLang="zh-CN" sz="3200" dirty="0" err="1"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大小和厚度</a:t>
            </a:r>
            <a:endParaRPr lang="en-US" altLang="zh-CN" sz="3200" dirty="0"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>
              <a:lnSpc>
                <a:spcPts val="4880"/>
              </a:lnSpc>
            </a:pP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	</a:t>
            </a:r>
            <a:r>
              <a:rPr lang="en-US" altLang="zh-CN" sz="3200" dirty="0" err="1"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板状共振</a:t>
            </a:r>
            <a:endParaRPr lang="en-US" altLang="zh-CN" sz="32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ts val="4880"/>
              </a:lnSpc>
            </a:pPr>
            <a:endParaRPr lang="en-US" altLang="zh-CN" sz="3905" dirty="0"/>
          </a:p>
          <a:p>
            <a:pPr algn="ctr">
              <a:lnSpc>
                <a:spcPts val="4880"/>
              </a:lnSpc>
            </a:pPr>
            <a:endParaRPr lang="en-US" sz="3905" dirty="0"/>
          </a:p>
        </p:txBody>
      </p:sp>
      <p:sp>
        <p:nvSpPr>
          <p:cNvPr id="10" name="Text 7"/>
          <p:cNvSpPr/>
          <p:nvPr/>
        </p:nvSpPr>
        <p:spPr>
          <a:xfrm>
            <a:off x="1519835" y="5697051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080"/>
              </a:lnSpc>
            </a:pP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329382" y="4482524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080"/>
              </a:lnSpc>
            </a:pP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4329382" y="4912132"/>
            <a:ext cx="2313950" cy="123944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ts val="4880"/>
              </a:lnSpc>
            </a:pPr>
            <a:endParaRPr lang="en-US" sz="3905" dirty="0"/>
          </a:p>
        </p:txBody>
      </p:sp>
      <p:sp>
        <p:nvSpPr>
          <p:cNvPr id="14" name="Text 11"/>
          <p:cNvSpPr/>
          <p:nvPr/>
        </p:nvSpPr>
        <p:spPr>
          <a:xfrm>
            <a:off x="4329382" y="6316772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080"/>
              </a:lnSpc>
            </a:pP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138930" y="4482524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080"/>
              </a:lnSpc>
            </a:pP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138930" y="4912132"/>
            <a:ext cx="2313950" cy="61972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4880"/>
              </a:lnSpc>
            </a:pPr>
            <a:endParaRPr lang="en-US" sz="3905" dirty="0"/>
          </a:p>
        </p:txBody>
      </p:sp>
      <p:sp>
        <p:nvSpPr>
          <p:cNvPr id="18" name="Text 15"/>
          <p:cNvSpPr/>
          <p:nvPr/>
        </p:nvSpPr>
        <p:spPr>
          <a:xfrm>
            <a:off x="7138930" y="5697051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080"/>
              </a:lnSpc>
            </a:pP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138930" y="6110139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080"/>
              </a:lnSpc>
            </a:pPr>
            <a:endParaRPr lang="en-US" sz="13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9046697" y="629"/>
            <a:ext cx="1937657" cy="822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9046697" y="2682242"/>
            <a:ext cx="1937657" cy="870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Text 6"/>
          <p:cNvSpPr/>
          <p:nvPr/>
        </p:nvSpPr>
        <p:spPr>
          <a:xfrm>
            <a:off x="8684558" y="273293"/>
            <a:ext cx="2661932" cy="72669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现象</a:t>
            </a:r>
            <a:r>
              <a:rPr lang="en-US" sz="3600" b="1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描述</a:t>
            </a:r>
            <a:endParaRPr lang="en-US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简单实验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原理解释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因素分析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总结反思</a:t>
            </a:r>
            <a:endParaRPr lang="en-US" altLang="zh-CN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endParaRPr lang="en-US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4836"/>
            <a:ext cx="10972800" cy="8204764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624900" y="2066613"/>
            <a:ext cx="3332917" cy="5207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00"/>
              </a:lnSpc>
            </a:pPr>
            <a:r>
              <a:rPr lang="zh-CN" altLang="en-US" sz="48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简单实验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24899" y="2990873"/>
            <a:ext cx="3706480" cy="2305028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24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当一个大型、薄型和灵活的板（例如塑料、金属或有机玻璃）弯曲时，它可能会产生响亮和不寻常的嚎叫声</a:t>
            </a:r>
            <a:r>
              <a:rPr 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。</a:t>
            </a:r>
            <a:endParaRPr lang="en-US" sz="1315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836"/>
            <a:ext cx="802124" cy="802124"/>
          </a:xfrm>
          <a:prstGeom prst="rect">
            <a:avLst/>
          </a:prstGeom>
        </p:spPr>
      </p:pic>
      <p:pic>
        <p:nvPicPr>
          <p:cNvPr id="14" name="1-IYPT2024参考资料  P7-Giant Sounding Plate 巨型发声板-720P 高清-AV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61218" y="826960"/>
            <a:ext cx="3706481" cy="68316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046697" y="629"/>
            <a:ext cx="1937657" cy="822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9046696" y="1736766"/>
            <a:ext cx="1937657" cy="870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 6"/>
          <p:cNvSpPr/>
          <p:nvPr/>
        </p:nvSpPr>
        <p:spPr>
          <a:xfrm>
            <a:off x="8684558" y="273293"/>
            <a:ext cx="2661932" cy="72669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现象</a:t>
            </a:r>
            <a:r>
              <a:rPr lang="en-US" sz="3600" b="1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描述</a:t>
            </a:r>
            <a:endParaRPr lang="en-US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简单实验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原理解释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因素分析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总结反思</a:t>
            </a:r>
            <a:endParaRPr lang="en-US" altLang="zh-CN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endParaRPr lang="en-US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7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53235" y="1718945"/>
            <a:ext cx="7858760" cy="3401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/>
            <a:r>
              <a:rPr lang="zh-CN" altLang="en-US" sz="3600"/>
              <a:t>巨型发声板的现象可以通过共振引起。当一个大而薄的板被弯曲时，它的弹性使得板的不同部分以不同的频率振动。这种振动可以导致板的共振，产生一种特殊的音响效果，有时会表现为响亮而不寻常的呼啸声。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5245" y="814070"/>
            <a:ext cx="8102600" cy="3932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/>
              <a:t>1. **准备工作：** 准备几个不同材质，大小的相对平整的板材，最好是矩形形状，以便实验更容易进行。板材的厚度也会影响发声以及共振频率。</a:t>
            </a:r>
          </a:p>
          <a:p>
            <a:endParaRPr lang="zh-CN" altLang="en-US" sz="3600"/>
          </a:p>
          <a:p>
            <a:r>
              <a:rPr lang="zh-CN" altLang="en-US" sz="3600"/>
              <a:t>2. **悬挂板材：** 使用线或支架将板材悬挂起来，确保它可以自由振动。你可以选择不同的挂点来测试不同的振动模式。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91945" y="666750"/>
            <a:ext cx="7884160" cy="288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/>
              <a:t>3. **激励振动：** 使用往复伸缩机，以产生板材的振动。你可以使用往复伸缩机连接到振动板上，或者用锤子轻轻敲击板材。确保激励方式不引起板材损坏</a:t>
            </a:r>
            <a:r>
              <a:rPr lang="zh-CN" altLang="en-US"/>
              <a:t>。</a:t>
            </a:r>
          </a:p>
        </p:txBody>
      </p:sp>
      <p:pic>
        <p:nvPicPr>
          <p:cNvPr id="8" name="图片 7" descr="微信图片_20231202213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10" y="3110230"/>
            <a:ext cx="7588250" cy="41884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79575" y="1049020"/>
            <a:ext cx="76974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/>
              <a:t>4</a:t>
            </a:r>
            <a:r>
              <a:rPr lang="zh-CN" altLang="en-US" sz="3600"/>
              <a:t>. **记录数据：** 开始激励板材，并录下合适的音频。共振频率通常表现为一个明显的峰值，对应于板材在特定模式下的共振频率。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7665" y="3743325"/>
            <a:ext cx="7459345" cy="22275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3200">
                <a:sym typeface="+mn-ea"/>
              </a:rPr>
              <a:t>5</a:t>
            </a:r>
            <a:r>
              <a:rPr lang="zh-CN" altLang="en-US" sz="3200">
                <a:sym typeface="+mn-ea"/>
              </a:rPr>
              <a:t>. **尝试不同的条件：** 你可以改变板材的尺寸、材质、悬挂点等条件，以了解它们对共振频率的影响。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312022134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" y="-140335"/>
            <a:ext cx="10412095" cy="7533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06600" y="7393305"/>
            <a:ext cx="65176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显示了各种输入频率和阻尼系数的谐振效应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M1MzRmY2M0OTlkZjViYmFmYTdmZTBkNzE2MTVkZDUifQ==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719</Words>
  <Application>Microsoft Office PowerPoint</Application>
  <PresentationFormat>自定义</PresentationFormat>
  <Paragraphs>56</Paragraphs>
  <Slides>16</Slides>
  <Notes>6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等线</vt:lpstr>
      <vt:lpstr>华文仿宋</vt:lpstr>
      <vt:lpstr>华文楷体</vt:lpstr>
      <vt:lpstr>华文宋体</vt:lpstr>
      <vt:lpstr>幼圆</vt:lpstr>
      <vt:lpstr>Arial</vt:lpstr>
      <vt:lpstr>Barlow</vt:lpstr>
      <vt:lpstr>Calibri</vt:lpstr>
      <vt:lpstr>Calibri Light</vt:lpstr>
      <vt:lpstr>Montserrat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zhengxuan He</cp:lastModifiedBy>
  <cp:revision>19</cp:revision>
  <dcterms:created xsi:type="dcterms:W3CDTF">2023-10-28T18:30:00Z</dcterms:created>
  <dcterms:modified xsi:type="dcterms:W3CDTF">2023-12-02T18:43:22Z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D1AE4ADCC0D8443DA2254E74F481DC96_13</vt:lpwstr>
  </property>
  <property fmtid="{D5CDD505-2E9C-101B-9397-08002B2CF9AE}" pid="3" name="KSOProductBuildVer">
    <vt:lpwstr>2052-12.1.0.15990</vt:lpwstr>
  </property>
</Properties>
</file>